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notesMasterIdLst>
    <p:notesMasterId r:id="rId2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A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035040"/>
            <a:ext cx="12161520" cy="54864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144768"/>
            <a:ext cx="4114800" cy="3657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4630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ÁLLAMVIZSGA-TÉTEL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01168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731520" y="3611880"/>
            <a:ext cx="10972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Diszkrét idejű, lineáris, invariáns rendszerek</a:t>
            </a:r>
            <a:endParaRPr lang="en-US" sz="2000" dirty="0"/>
          </a:p>
          <a:p>
            <a:pPr indent="0" marL="0">
              <a:buNone/>
            </a:pPr>
            <a:r>
              <a:rPr lang="en-US" sz="20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 és IIR szűrők elmélete, tervezése, megvalósítása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512064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Forrás: Kuczmann Miklós - Jelek és rendszerek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(Széchenyi István Egyetem, 2007)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858000" y="539496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i="1" dirty="0">
                <a:solidFill>
                  <a:srgbClr val="67E8F9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W(z) =  Σ b_i z⁻ⁱ  /  (1 + Σ a_i z⁻ⁱ)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Z-TRANSZFORMÁCIÓ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Pólus-zérus elrendezés és stabilitás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64240" cy="0"/>
          </a:xfrm>
          <a:prstGeom prst="line">
            <a:avLst/>
          </a:prstGeom>
          <a:noFill/>
          <a:ln w="9525">
            <a:solidFill>
              <a:srgbClr val="CBD5E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6916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Gyöktényezős alak: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2103120"/>
            <a:ext cx="5486400" cy="10058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103120"/>
            <a:ext cx="5486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1E293B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W(z) = K · ( z − z₁ )( z − z₂ )…( z − zₘ )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i="1" dirty="0">
                <a:solidFill>
                  <a:srgbClr val="1E293B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             /  ( z − p₁ )( z − p₂ )…( z − pₙ )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48640" y="3291840"/>
            <a:ext cx="5486400" cy="1554480"/>
          </a:xfrm>
          <a:prstGeom prst="rect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3383280"/>
            <a:ext cx="5029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Stabilitási tétel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77240" y="3703320"/>
            <a:ext cx="5029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Egy LTI, kauzális diszkrét idejű rendszer akkor és csakis akkor BIBO-stabilis, ha minden pólusa az egységkör belsejében van: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77240" y="429768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i="1" dirty="0">
                <a:solidFill>
                  <a:srgbClr val="FFFFFF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|pᵢ| &lt; 1,    i = 1, 2, …, n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6400800" y="1783080"/>
            <a:ext cx="521208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0" y="1874520"/>
            <a:ext cx="5212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z-sík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7543800" y="2468880"/>
            <a:ext cx="2926080" cy="2926080"/>
          </a:xfrm>
          <a:prstGeom prst="ellipse">
            <a:avLst/>
          </a:prstGeom>
          <a:ln w="25400">
            <a:solidFill>
              <a:srgbClr val="0891B2"/>
            </a:solidFill>
            <a:prstDash val="dash"/>
          </a:ln>
        </p:spPr>
      </p:sp>
      <p:sp>
        <p:nvSpPr>
          <p:cNvPr id="16" name="Shape 14"/>
          <p:cNvSpPr/>
          <p:nvPr/>
        </p:nvSpPr>
        <p:spPr>
          <a:xfrm>
            <a:off x="6903720" y="3931920"/>
            <a:ext cx="4206240" cy="0"/>
          </a:xfrm>
          <a:prstGeom prst="line">
            <a:avLst/>
          </a:prstGeom>
          <a:noFill/>
          <a:ln w="9525">
            <a:solidFill>
              <a:srgbClr val="64748B"/>
            </a:solidFill>
            <a:prstDash val="solid"/>
            <a:tailEnd type="triangle"/>
          </a:ln>
        </p:spPr>
      </p:sp>
      <p:sp>
        <p:nvSpPr>
          <p:cNvPr id="17" name="Text 15"/>
          <p:cNvSpPr/>
          <p:nvPr/>
        </p:nvSpPr>
        <p:spPr>
          <a:xfrm>
            <a:off x="10972800" y="3767328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9006840" y="5943600"/>
            <a:ext cx="0" cy="-4023360"/>
          </a:xfrm>
          <a:prstGeom prst="line">
            <a:avLst/>
          </a:prstGeom>
          <a:noFill/>
          <a:ln w="9525">
            <a:solidFill>
              <a:srgbClr val="64748B"/>
            </a:solidFill>
            <a:prstDash val="solid"/>
            <a:tailEnd type="triangle"/>
          </a:ln>
        </p:spPr>
      </p:sp>
      <p:sp>
        <p:nvSpPr>
          <p:cNvPr id="19" name="Text 17"/>
          <p:cNvSpPr/>
          <p:nvPr/>
        </p:nvSpPr>
        <p:spPr>
          <a:xfrm>
            <a:off x="9098280" y="21031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9966960" y="24231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|z| = 1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8339328" y="3291840"/>
            <a:ext cx="2377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9253728" y="4389120"/>
            <a:ext cx="2377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9253728" y="3108960"/>
            <a:ext cx="2377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10698480" y="4023360"/>
            <a:ext cx="2377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</a:t>
            </a:r>
            <a:endParaRPr lang="en-US" sz="2200" dirty="0"/>
          </a:p>
        </p:txBody>
      </p:sp>
      <p:sp>
        <p:nvSpPr>
          <p:cNvPr id="25" name="Shape 23"/>
          <p:cNvSpPr/>
          <p:nvPr/>
        </p:nvSpPr>
        <p:spPr>
          <a:xfrm>
            <a:off x="8138160" y="3977640"/>
            <a:ext cx="164592" cy="164592"/>
          </a:xfrm>
          <a:prstGeom prst="ellipse">
            <a:avLst/>
          </a:prstGeom>
          <a:ln w="19050">
            <a:solidFill>
              <a:srgbClr val="F59E0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537960" y="534924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 pólus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7863840" y="534924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○ zérus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9235440" y="5349240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 instabil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48640" y="5120640"/>
            <a:ext cx="5486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Geometriai értelmezés:  W(eʲᶿ) az átviteli függvény kiértékelése</a:t>
            </a:r>
            <a:endParaRPr lang="en-US" sz="1100" dirty="0"/>
          </a:p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egységkör pontjaiban  →  pólusközelség = rezonancia, zérusközelség = bevágás (notch).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48640" y="6537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  •  Államvizsga-tétel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1338560" y="65379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SZŰRŐTÍPUSOK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Frekvenciaszelektív szűrők alapkarakterisztikái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64240" cy="0"/>
          </a:xfrm>
          <a:prstGeom prst="line">
            <a:avLst/>
          </a:prstGeom>
          <a:noFill/>
          <a:ln w="9525">
            <a:solidFill>
              <a:srgbClr val="CBD5E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691640"/>
            <a:ext cx="2697480" cy="4297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691640"/>
            <a:ext cx="2697480" cy="64008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691640"/>
            <a:ext cx="2697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Aluláteresztő (LP)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77240" y="4023360"/>
            <a:ext cx="2240280" cy="0"/>
          </a:xfrm>
          <a:prstGeom prst="line">
            <a:avLst/>
          </a:prstGeom>
          <a:noFill/>
          <a:ln w="9525">
            <a:solidFill>
              <a:srgbClr val="64748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77240" y="2560320"/>
            <a:ext cx="0" cy="1463040"/>
          </a:xfrm>
          <a:prstGeom prst="line">
            <a:avLst/>
          </a:prstGeom>
          <a:noFill/>
          <a:ln w="9525">
            <a:solidFill>
              <a:srgbClr val="64748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77240" y="2743200"/>
            <a:ext cx="896112" cy="0"/>
          </a:xfrm>
          <a:prstGeom prst="line">
            <a:avLst/>
          </a:prstGeom>
          <a:noFill/>
          <a:ln w="31750">
            <a:solidFill>
              <a:srgbClr val="0891B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673352" y="2743200"/>
            <a:ext cx="0" cy="1280160"/>
          </a:xfrm>
          <a:prstGeom prst="line">
            <a:avLst/>
          </a:prstGeom>
          <a:noFill/>
          <a:ln w="31750">
            <a:solidFill>
              <a:srgbClr val="0891B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673352" y="4023360"/>
            <a:ext cx="1344168" cy="0"/>
          </a:xfrm>
          <a:prstGeom prst="line">
            <a:avLst/>
          </a:prstGeom>
          <a:noFill/>
          <a:ln w="31750">
            <a:solidFill>
              <a:srgbClr val="0891B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5146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|W|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2971800" y="404164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ϑ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31520" y="4297680"/>
            <a:ext cx="2331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kisfrekvenciás komp. átengedi,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magasakat elnyomja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383280" y="1691640"/>
            <a:ext cx="2697480" cy="4297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383280" y="1691640"/>
            <a:ext cx="2697480" cy="6400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383280" y="1691640"/>
            <a:ext cx="2697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Felüláteresztő (HP)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3611880" y="4023360"/>
            <a:ext cx="2240280" cy="0"/>
          </a:xfrm>
          <a:prstGeom prst="line">
            <a:avLst/>
          </a:prstGeom>
          <a:noFill/>
          <a:ln w="9525">
            <a:solidFill>
              <a:srgbClr val="64748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611880" y="2560320"/>
            <a:ext cx="0" cy="1463040"/>
          </a:xfrm>
          <a:prstGeom prst="line">
            <a:avLst/>
          </a:prstGeom>
          <a:noFill/>
          <a:ln w="9525">
            <a:solidFill>
              <a:srgbClr val="64748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611880" y="4023360"/>
            <a:ext cx="1344168" cy="0"/>
          </a:xfrm>
          <a:prstGeom prst="line">
            <a:avLst/>
          </a:prstGeom>
          <a:noFill/>
          <a:ln w="31750">
            <a:solidFill>
              <a:srgbClr val="F59E0B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956048" y="4023360"/>
            <a:ext cx="0" cy="-1280160"/>
          </a:xfrm>
          <a:prstGeom prst="line">
            <a:avLst/>
          </a:prstGeom>
          <a:noFill/>
          <a:ln w="31750">
            <a:solidFill>
              <a:srgbClr val="F59E0B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956048" y="2743200"/>
            <a:ext cx="896112" cy="0"/>
          </a:xfrm>
          <a:prstGeom prst="line">
            <a:avLst/>
          </a:prstGeom>
          <a:noFill/>
          <a:ln w="31750">
            <a:solidFill>
              <a:srgbClr val="F59E0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00400" y="25146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|W|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806440" y="404164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ϑ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566160" y="4297680"/>
            <a:ext cx="2331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magasakat átengedi,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kisfrekvenciásokat elnyomja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217920" y="1691640"/>
            <a:ext cx="2697480" cy="4297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217920" y="1691640"/>
            <a:ext cx="2697480" cy="640080"/>
          </a:xfrm>
          <a:prstGeom prst="rect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217920" y="1691640"/>
            <a:ext cx="2697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Sáváteresztő (BP)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6446520" y="4023360"/>
            <a:ext cx="2240280" cy="0"/>
          </a:xfrm>
          <a:prstGeom prst="line">
            <a:avLst/>
          </a:prstGeom>
          <a:noFill/>
          <a:ln w="9525">
            <a:solidFill>
              <a:srgbClr val="64748B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6446520" y="2560320"/>
            <a:ext cx="0" cy="1463040"/>
          </a:xfrm>
          <a:prstGeom prst="line">
            <a:avLst/>
          </a:prstGeom>
          <a:noFill/>
          <a:ln w="9525">
            <a:solidFill>
              <a:srgbClr val="64748B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6446520" y="4023360"/>
            <a:ext cx="672084" cy="0"/>
          </a:xfrm>
          <a:prstGeom prst="line">
            <a:avLst/>
          </a:prstGeom>
          <a:noFill/>
          <a:ln w="31750">
            <a:solidFill>
              <a:srgbClr val="0F2A47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7118604" y="4023360"/>
            <a:ext cx="0" cy="-1280160"/>
          </a:xfrm>
          <a:prstGeom prst="line">
            <a:avLst/>
          </a:prstGeom>
          <a:noFill/>
          <a:ln w="31750">
            <a:solidFill>
              <a:srgbClr val="0F2A47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7118604" y="2743200"/>
            <a:ext cx="896112" cy="0"/>
          </a:xfrm>
          <a:prstGeom prst="line">
            <a:avLst/>
          </a:prstGeom>
          <a:noFill/>
          <a:ln w="31750">
            <a:solidFill>
              <a:srgbClr val="0F2A47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8014716" y="2743200"/>
            <a:ext cx="0" cy="1280160"/>
          </a:xfrm>
          <a:prstGeom prst="line">
            <a:avLst/>
          </a:prstGeom>
          <a:noFill/>
          <a:ln w="31750">
            <a:solidFill>
              <a:srgbClr val="0F2A47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014716" y="4023360"/>
            <a:ext cx="672084" cy="0"/>
          </a:xfrm>
          <a:prstGeom prst="line">
            <a:avLst/>
          </a:prstGeom>
          <a:noFill/>
          <a:ln w="31750">
            <a:solidFill>
              <a:srgbClr val="0F2A4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035040" y="25146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|W|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8641080" y="404164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ϑ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6400800" y="4297680"/>
            <a:ext cx="2331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egy [ϑ₁, ϑ₂] sávot átenged,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 sávokat elnyom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9052560" y="1691640"/>
            <a:ext cx="2697480" cy="4297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052560" y="1691640"/>
            <a:ext cx="2697480" cy="64008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9052560" y="1691640"/>
            <a:ext cx="2697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Sávzáró (BS)</a:t>
            </a:r>
            <a:endParaRPr lang="en-US" sz="1400" dirty="0"/>
          </a:p>
        </p:txBody>
      </p:sp>
      <p:sp>
        <p:nvSpPr>
          <p:cNvPr id="44" name="Shape 42"/>
          <p:cNvSpPr/>
          <p:nvPr/>
        </p:nvSpPr>
        <p:spPr>
          <a:xfrm>
            <a:off x="9281160" y="4023360"/>
            <a:ext cx="2240280" cy="0"/>
          </a:xfrm>
          <a:prstGeom prst="line">
            <a:avLst/>
          </a:prstGeom>
          <a:noFill/>
          <a:ln w="9525">
            <a:solidFill>
              <a:srgbClr val="64748B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9281160" y="2560320"/>
            <a:ext cx="0" cy="1463040"/>
          </a:xfrm>
          <a:prstGeom prst="line">
            <a:avLst/>
          </a:prstGeom>
          <a:noFill/>
          <a:ln w="9525">
            <a:solidFill>
              <a:srgbClr val="64748B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281160" y="2743200"/>
            <a:ext cx="672084" cy="0"/>
          </a:xfrm>
          <a:prstGeom prst="line">
            <a:avLst/>
          </a:prstGeom>
          <a:noFill/>
          <a:ln w="31750">
            <a:solidFill>
              <a:srgbClr val="0891B2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953244" y="2743200"/>
            <a:ext cx="0" cy="1280160"/>
          </a:xfrm>
          <a:prstGeom prst="line">
            <a:avLst/>
          </a:prstGeom>
          <a:noFill/>
          <a:ln w="31750">
            <a:solidFill>
              <a:srgbClr val="0891B2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9953244" y="4023360"/>
            <a:ext cx="896112" cy="0"/>
          </a:xfrm>
          <a:prstGeom prst="line">
            <a:avLst/>
          </a:prstGeom>
          <a:noFill/>
          <a:ln w="31750">
            <a:solidFill>
              <a:srgbClr val="0891B2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849356" y="4023360"/>
            <a:ext cx="0" cy="-1280160"/>
          </a:xfrm>
          <a:prstGeom prst="line">
            <a:avLst/>
          </a:prstGeom>
          <a:noFill/>
          <a:ln w="31750">
            <a:solidFill>
              <a:srgbClr val="0891B2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0849356" y="2743200"/>
            <a:ext cx="672084" cy="0"/>
          </a:xfrm>
          <a:prstGeom prst="line">
            <a:avLst/>
          </a:prstGeom>
          <a:noFill/>
          <a:ln w="31750">
            <a:solidFill>
              <a:srgbClr val="0891B2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8869680" y="25146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|W|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11475720" y="404164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ϑ</a:t>
            </a:r>
            <a:endParaRPr lang="en-US" sz="1000" dirty="0"/>
          </a:p>
        </p:txBody>
      </p:sp>
      <p:sp>
        <p:nvSpPr>
          <p:cNvPr id="53" name="Text 51"/>
          <p:cNvSpPr/>
          <p:nvPr/>
        </p:nvSpPr>
        <p:spPr>
          <a:xfrm>
            <a:off x="9235440" y="4297680"/>
            <a:ext cx="2331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egy sávot elnyom,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többit átengedi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548640" y="6126480"/>
            <a:ext cx="11064240" cy="274320"/>
          </a:xfrm>
          <a:prstGeom prst="rect">
            <a:avLst/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548640" y="612648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ideális szelektív szűrő nem realizálható (sinc-impulzusválasz nem belépő)  →  csak közelíthető.</a:t>
            </a:r>
            <a:endParaRPr lang="en-US" sz="1100" dirty="0"/>
          </a:p>
        </p:txBody>
      </p:sp>
      <p:sp>
        <p:nvSpPr>
          <p:cNvPr id="56" name="Text 54"/>
          <p:cNvSpPr/>
          <p:nvPr/>
        </p:nvSpPr>
        <p:spPr>
          <a:xfrm>
            <a:off x="548640" y="6537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  •  Államvizsga-tétel</a:t>
            </a:r>
            <a:endParaRPr lang="en-US" sz="900" dirty="0"/>
          </a:p>
        </p:txBody>
      </p:sp>
      <p:sp>
        <p:nvSpPr>
          <p:cNvPr id="57" name="Text 55"/>
          <p:cNvSpPr/>
          <p:nvPr/>
        </p:nvSpPr>
        <p:spPr>
          <a:xfrm>
            <a:off x="11338560" y="65379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SZŰRŐTÍPUSOK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Tűrésdiagram - reális szűrőspecifikáció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64240" cy="0"/>
          </a:xfrm>
          <a:prstGeom prst="line">
            <a:avLst/>
          </a:prstGeom>
          <a:noFill/>
          <a:ln w="9525">
            <a:solidFill>
              <a:srgbClr val="CBD5E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69164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reális szűrőterv négy paramétere: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2148840"/>
            <a:ext cx="5212080" cy="640080"/>
          </a:xfrm>
          <a:prstGeom prst="rect">
            <a:avLst/>
          </a:prstGeom>
          <a:solidFill>
            <a:srgbClr val="F1F5F9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" y="2148840"/>
            <a:ext cx="54864" cy="64008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13232" y="2148840"/>
            <a:ext cx="731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i="1" dirty="0">
                <a:solidFill>
                  <a:srgbClr val="0F2A47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ϑ_p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554480" y="2194560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Áteresztő széle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554480" y="2478024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passband edge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2926080"/>
            <a:ext cx="5212080" cy="640080"/>
          </a:xfrm>
          <a:prstGeom prst="rect">
            <a:avLst/>
          </a:prstGeom>
          <a:solidFill>
            <a:srgbClr val="F1F5F9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48640" y="2926080"/>
            <a:ext cx="54864" cy="64008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13232" y="2926080"/>
            <a:ext cx="731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i="1" dirty="0">
                <a:solidFill>
                  <a:srgbClr val="0F2A47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ϑ_s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554480" y="2971800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Záró széle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554480" y="3255264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stopband edge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48640" y="3703320"/>
            <a:ext cx="5212080" cy="640080"/>
          </a:xfrm>
          <a:prstGeom prst="rect">
            <a:avLst/>
          </a:prstGeom>
          <a:solidFill>
            <a:srgbClr val="F1F5F9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48640" y="3703320"/>
            <a:ext cx="54864" cy="64008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13232" y="3703320"/>
            <a:ext cx="731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i="1" dirty="0">
                <a:solidFill>
                  <a:srgbClr val="0F2A47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δ_p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554480" y="3749040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Áteresztőbeli ingadozás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554480" y="4032504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passband ripple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48640" y="4480560"/>
            <a:ext cx="5212080" cy="640080"/>
          </a:xfrm>
          <a:prstGeom prst="rect">
            <a:avLst/>
          </a:prstGeom>
          <a:solidFill>
            <a:srgbClr val="F1F5F9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48640" y="4480560"/>
            <a:ext cx="54864" cy="64008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13232" y="4480560"/>
            <a:ext cx="731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i="1" dirty="0">
                <a:solidFill>
                  <a:srgbClr val="0F2A47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δ_s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554480" y="4526280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Záróbeli elnyomás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1554480" y="4809744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stopband attenuation, A_s = -20·log₁₀ δ_s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63640" y="1691640"/>
            <a:ext cx="5349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Tűrésdiagram (LP)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6766560" y="5852160"/>
            <a:ext cx="4572000" cy="0"/>
          </a:xfrm>
          <a:prstGeom prst="line">
            <a:avLst/>
          </a:prstGeom>
          <a:noFill/>
          <a:ln w="12700">
            <a:solidFill>
              <a:srgbClr val="1E293B"/>
            </a:solidFill>
            <a:prstDash val="solid"/>
            <a:tailEnd type="triangle"/>
          </a:ln>
        </p:spPr>
      </p:sp>
      <p:sp>
        <p:nvSpPr>
          <p:cNvPr id="29" name="Shape 27"/>
          <p:cNvSpPr/>
          <p:nvPr/>
        </p:nvSpPr>
        <p:spPr>
          <a:xfrm>
            <a:off x="6766560" y="5852160"/>
            <a:ext cx="0" cy="-3657600"/>
          </a:xfrm>
          <a:prstGeom prst="line">
            <a:avLst/>
          </a:prstGeom>
          <a:noFill/>
          <a:ln w="12700">
            <a:solidFill>
              <a:srgbClr val="1E293B"/>
            </a:solidFill>
            <a:prstDash val="solid"/>
            <a:tailEnd type="triangle"/>
          </a:ln>
        </p:spPr>
      </p:sp>
      <p:sp>
        <p:nvSpPr>
          <p:cNvPr id="30" name="Text 28"/>
          <p:cNvSpPr/>
          <p:nvPr/>
        </p:nvSpPr>
        <p:spPr>
          <a:xfrm>
            <a:off x="11338560" y="589788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ϑ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217920" y="1920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|W(eʲᶿ)|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6766560" y="2560320"/>
            <a:ext cx="1143000" cy="365760"/>
          </a:xfrm>
          <a:prstGeom prst="rect">
            <a:avLst/>
          </a:prstGeom>
          <a:solidFill>
            <a:srgbClr val="0891B2">
              <a:alpha val="30000"/>
            </a:srgbClr>
          </a:solidFill>
          <a:ln w="6350">
            <a:solidFill>
              <a:srgbClr val="0891B2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281160" y="5303520"/>
            <a:ext cx="2011680" cy="548640"/>
          </a:xfrm>
          <a:prstGeom prst="rect">
            <a:avLst/>
          </a:prstGeom>
          <a:solidFill>
            <a:srgbClr val="F59E0B">
              <a:alpha val="30000"/>
            </a:srgbClr>
          </a:solidFill>
          <a:ln w="6350">
            <a:solidFill>
              <a:srgbClr val="F59E0B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7909560" y="5852160"/>
            <a:ext cx="0" cy="-2377440"/>
          </a:xfrm>
          <a:prstGeom prst="line">
            <a:avLst/>
          </a:prstGeom>
          <a:noFill/>
          <a:ln w="6350">
            <a:solidFill>
              <a:srgbClr val="64748B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9281160" y="5852160"/>
            <a:ext cx="0" cy="-2377440"/>
          </a:xfrm>
          <a:prstGeom prst="line">
            <a:avLst/>
          </a:prstGeom>
          <a:noFill/>
          <a:ln w="6350">
            <a:solidFill>
              <a:srgbClr val="64748B"/>
            </a:solidFill>
            <a:prstDash val="dash"/>
          </a:ln>
        </p:spPr>
      </p:sp>
      <p:sp>
        <p:nvSpPr>
          <p:cNvPr id="36" name="Text 34"/>
          <p:cNvSpPr/>
          <p:nvPr/>
        </p:nvSpPr>
        <p:spPr>
          <a:xfrm>
            <a:off x="7635240" y="589788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0891B2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ϑ_p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9006840" y="589788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F59E0B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ϑ_s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11064240" y="589788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1E293B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π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5989320" y="242316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0891B2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1+δ_p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989320" y="27889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0891B2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1-δ_p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5989320" y="516636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F59E0B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δ_s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7909560" y="224028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átmeneti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548640" y="6537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  •  Államvizsga-tétel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11338560" y="65379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FIR SZŰRŐK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Lineáris fázis - a FIR fő erőssége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64240" cy="0"/>
          </a:xfrm>
          <a:prstGeom prst="line">
            <a:avLst/>
          </a:prstGeom>
          <a:noFill/>
          <a:ln w="9525">
            <a:solidFill>
              <a:srgbClr val="CBD5E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691640"/>
            <a:ext cx="11064240" cy="914400"/>
          </a:xfrm>
          <a:prstGeom prst="rect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691640"/>
            <a:ext cx="11064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i="1" dirty="0">
                <a:solidFill>
                  <a:srgbClr val="FFFFFF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y[k] = Σᵢ₌₀ᴺ⁻¹  h[i] · s[k − i]                ahol  h[i] = w[i] = bᵢ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48640" y="2788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Lineáris fázis feltétele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48640" y="3200400"/>
            <a:ext cx="5486400" cy="7772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3200400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i="1" dirty="0">
                <a:solidFill>
                  <a:srgbClr val="0F2A47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h[i] = ± h[N − 1 − i]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548640" y="40233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(szimmetrikus / antiszimmetrikus impulzusválasz)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263640" y="2788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Következményei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263640" y="3200400"/>
            <a:ext cx="54864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Konstans csoportkésleltetés:  τ_g = (N−1)/2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Alakhű jelátvitel az áteresztő tartományban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Nincs fázistorzulás (csak késleltetés)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48640" y="4937760"/>
            <a:ext cx="2606040" cy="1325880"/>
          </a:xfrm>
          <a:prstGeom prst="rect">
            <a:avLst/>
          </a:prstGeom>
          <a:solidFill>
            <a:srgbClr val="FFFFFF"/>
          </a:solidFill>
          <a:ln w="19050">
            <a:solidFill>
              <a:srgbClr val="0891B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31520" y="5047488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Mindig stabilis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31520" y="5504688"/>
            <a:ext cx="2331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minden pólus z = 0-ban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337560" y="4937760"/>
            <a:ext cx="2606040" cy="1325880"/>
          </a:xfrm>
          <a:prstGeom prst="rect">
            <a:avLst/>
          </a:prstGeom>
          <a:solidFill>
            <a:srgbClr val="FFFFFF"/>
          </a:solidFill>
          <a:ln w="19050">
            <a:solidFill>
              <a:srgbClr val="0891B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520440" y="5047488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Egyszerű tervezés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520440" y="5504688"/>
            <a:ext cx="2331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ablakozás, Parks-McClellan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126480" y="4937760"/>
            <a:ext cx="2606040" cy="1325880"/>
          </a:xfrm>
          <a:prstGeom prst="rect">
            <a:avLst/>
          </a:prstGeom>
          <a:solidFill>
            <a:srgbClr val="FFFFFF"/>
          </a:solidFill>
          <a:ln w="19050">
            <a:solidFill>
              <a:srgbClr val="0891B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309360" y="5047488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Magas fokszám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309360" y="5504688"/>
            <a:ext cx="2331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ugyanazon spec.</a:t>
            </a:r>
            <a:endParaRPr lang="en-US" sz="1100" dirty="0"/>
          </a:p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IIR-rel kisebb fokszám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8915400" y="4937760"/>
            <a:ext cx="2606040" cy="1325880"/>
          </a:xfrm>
          <a:prstGeom prst="rect">
            <a:avLst/>
          </a:prstGeom>
          <a:solidFill>
            <a:srgbClr val="FFFFFF"/>
          </a:solidFill>
          <a:ln w="19050">
            <a:solidFill>
              <a:srgbClr val="0891B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098280" y="5047488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Robusztus kvantálásra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9098280" y="5504688"/>
            <a:ext cx="2331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nincs limit cycle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48640" y="6537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  •  Államvizsga-tétel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11338560" y="65379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FIR SZŰRŐK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Tervezés ablakozással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64240" cy="0"/>
          </a:xfrm>
          <a:prstGeom prst="line">
            <a:avLst/>
          </a:prstGeom>
          <a:noFill/>
          <a:ln w="9525">
            <a:solidFill>
              <a:srgbClr val="CBD5E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69164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módszer lépései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2221992"/>
            <a:ext cx="640080" cy="64008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22199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371600" y="21488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Ideális impulzusválasz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371600" y="2532888"/>
            <a:ext cx="4114800" cy="457200"/>
          </a:xfrm>
          <a:prstGeom prst="rect">
            <a:avLst/>
          </a:prstGeom>
          <a:solidFill>
            <a:srgbClr val="F1F5F9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371600" y="2532888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0F2A47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w_d[k] = sin(ϑ_c · k) / (π · k)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669280" y="2286000"/>
            <a:ext cx="5943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Inverz DTFT a kívánt karakterisztikából (LP, HP, BP, BS)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3182112"/>
            <a:ext cx="640080" cy="64008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318211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1371600" y="31089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Ablakozás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1371600" y="3493008"/>
            <a:ext cx="4114800" cy="457200"/>
          </a:xfrm>
          <a:prstGeom prst="rect">
            <a:avLst/>
          </a:prstGeom>
          <a:solidFill>
            <a:srgbClr val="F1F5F9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371600" y="3493008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0F2A47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h[k] = w_d[k] · w_w[k]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669280" y="3246120"/>
            <a:ext cx="5943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végtelen w_d[k]-t véges N hosszra csonkoljuk egy w_w[k] ablakkal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48640" y="4142232"/>
            <a:ext cx="640080" cy="64008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414223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1371600" y="406908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Eltolás (kauzalitás)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1371600" y="4453128"/>
            <a:ext cx="4114800" cy="457200"/>
          </a:xfrm>
          <a:prstGeom prst="rect">
            <a:avLst/>
          </a:prstGeom>
          <a:solidFill>
            <a:srgbClr val="F1F5F9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371600" y="4453128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0F2A47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h[k] ← h[k − (N−1)/2]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669280" y="4206240"/>
            <a:ext cx="5943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így kapott h[k] közvetlenül a FIR-szűrő bᵢ együtthatói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48640" y="5212080"/>
            <a:ext cx="11064240" cy="1097280"/>
          </a:xfrm>
          <a:prstGeom prst="rect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77240" y="5303520"/>
            <a:ext cx="10607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ablak megválasztása szabja meg a kompromisszumot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777240" y="5669280"/>
            <a:ext cx="10607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Keskenyebb főnyaláb (élesebb átmenet)  ↔  alacsonyabb mellékhullámok (nagyobb záró-csillapítás)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Kaiser-ablak a β paraméteren keresztül folytonosan hangolható kompromisszumot biztosít.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48640" y="6537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  •  Államvizsga-tétel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11338560" y="65379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FIR SZŰRŐK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Tipikus ablakfüggvények jellemzői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64240" cy="0"/>
          </a:xfrm>
          <a:prstGeom prst="line">
            <a:avLst/>
          </a:prstGeom>
          <a:noFill/>
          <a:ln w="9525">
            <a:solidFill>
              <a:srgbClr val="CBD5E1"/>
            </a:solidFill>
            <a:prstDash val="solid"/>
          </a:ln>
        </p:spPr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828800"/>
          <a:ext cx="11064240" cy="3291840"/>
        </p:xfrm>
        <a:graphic>
          <a:graphicData uri="http://schemas.openxmlformats.org/drawingml/2006/table">
            <a:tbl>
              <a:tblPr/>
              <a:tblGrid>
                <a:gridCol w="3657600"/>
                <a:gridCol w="2560320"/>
                <a:gridCol w="2377440"/>
                <a:gridCol w="2468880"/>
              </a:tblGrid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Ablak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A4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Főnyaláb-szélesség  Δϑ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A4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Mellékhullám csill.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A4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Záró-tarto. csill.  A_s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A4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Téglalap (rectangular)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i="1" dirty="0">
                          <a:solidFill>
                            <a:srgbClr val="0F2A47"/>
                          </a:solidFill>
                          <a:latin typeface="Cambria Math" pitchFamily="34" charset="0"/>
                          <a:ea typeface="Cambria Math" pitchFamily="34" charset="-122"/>
                          <a:cs typeface="Cambria Math" pitchFamily="34" charset="-120"/>
                        </a:rPr>
                        <a:t>1.8π / N</a:t>
                      </a:r>
                      <a:endParaRPr lang="en-US" sz="11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−13 dB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≈ 21 dB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Bartlett (háromszög)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i="1" dirty="0">
                          <a:solidFill>
                            <a:srgbClr val="0F2A47"/>
                          </a:solidFill>
                          <a:latin typeface="Cambria Math" pitchFamily="34" charset="0"/>
                          <a:ea typeface="Cambria Math" pitchFamily="34" charset="-122"/>
                          <a:cs typeface="Cambria Math" pitchFamily="34" charset="-120"/>
                        </a:rPr>
                        <a:t>6.1π / N</a:t>
                      </a:r>
                      <a:endParaRPr lang="en-US" sz="11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−25 dB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≈ 25 dB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Hann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i="1" dirty="0">
                          <a:solidFill>
                            <a:srgbClr val="0F2A47"/>
                          </a:solidFill>
                          <a:latin typeface="Cambria Math" pitchFamily="34" charset="0"/>
                          <a:ea typeface="Cambria Math" pitchFamily="34" charset="-122"/>
                          <a:cs typeface="Cambria Math" pitchFamily="34" charset="-120"/>
                        </a:rPr>
                        <a:t>6.2π / N</a:t>
                      </a:r>
                      <a:endParaRPr lang="en-US" sz="11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−31 dB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≈ 44 dB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Hamming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i="1" dirty="0">
                          <a:solidFill>
                            <a:srgbClr val="0F2A47"/>
                          </a:solidFill>
                          <a:latin typeface="Cambria Math" pitchFamily="34" charset="0"/>
                          <a:ea typeface="Cambria Math" pitchFamily="34" charset="-122"/>
                          <a:cs typeface="Cambria Math" pitchFamily="34" charset="-120"/>
                        </a:rPr>
                        <a:t>6.6π / N</a:t>
                      </a:r>
                      <a:endParaRPr lang="en-US" sz="11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−41 dB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≈ 53 dB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Blackman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i="1" dirty="0">
                          <a:solidFill>
                            <a:srgbClr val="0F2A47"/>
                          </a:solidFill>
                          <a:latin typeface="Cambria Math" pitchFamily="34" charset="0"/>
                          <a:ea typeface="Cambria Math" pitchFamily="34" charset="-122"/>
                          <a:cs typeface="Cambria Math" pitchFamily="34" charset="-120"/>
                        </a:rPr>
                        <a:t>11π / N</a:t>
                      </a:r>
                      <a:endParaRPr lang="en-US" sz="1100" dirty="0">
                        <a:latin typeface="Cambria Math" charset="0"/>
                        <a:ea typeface="Cambria Math" charset="0"/>
                        <a:cs typeface="Cambria Math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−57 dB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≈ 74 dB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59E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Kaiser (β)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i="1" dirty="0">
                          <a:solidFill>
                            <a:srgbClr val="F59E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állítható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i="1" dirty="0">
                          <a:solidFill>
                            <a:srgbClr val="F59E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állítható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i="1" dirty="0">
                          <a:solidFill>
                            <a:srgbClr val="F59E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állítható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548640" y="534924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Egyéb FIR-tervezési módszerek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48640" y="5760720"/>
            <a:ext cx="352044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85800" y="5760720"/>
            <a:ext cx="3337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Frekvenciamintavételezés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685800" y="5989320"/>
            <a:ext cx="3337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pontban mintavételezés + IDFT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4251960" y="5760720"/>
            <a:ext cx="352044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389120" y="5760720"/>
            <a:ext cx="3337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Parks-McClellan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4389120" y="5989320"/>
            <a:ext cx="3337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ekvi-ripple optimum (Csebisev-norma)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7955280" y="5760720"/>
            <a:ext cx="352044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8092440" y="5760720"/>
            <a:ext cx="3337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Legkisebb négyzetes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8092440" y="5989320"/>
            <a:ext cx="3337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L₂ hibafüggvény minimalizálása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548640" y="6537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  •  Államvizsga-tétel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11338560" y="65379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IIR SZŰRŐK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Analóg prototípusok és tervezési filozófia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64240" cy="0"/>
          </a:xfrm>
          <a:prstGeom prst="line">
            <a:avLst/>
          </a:prstGeom>
          <a:noFill/>
          <a:ln w="9525">
            <a:solidFill>
              <a:srgbClr val="CBD5E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69164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IIR-tervezés tipikus útja: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2148840"/>
            <a:ext cx="1783080" cy="960120"/>
          </a:xfrm>
          <a:prstGeom prst="roundRect">
            <a:avLst>
              <a:gd name="adj" fmla="val 7619"/>
            </a:avLst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148840"/>
            <a:ext cx="1783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Spec.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(digitális)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336292" y="2628900"/>
            <a:ext cx="54864" cy="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  <a:tailEnd type="triangle"/>
          </a:ln>
        </p:spPr>
      </p:sp>
      <p:sp>
        <p:nvSpPr>
          <p:cNvPr id="10" name="Shape 8"/>
          <p:cNvSpPr/>
          <p:nvPr/>
        </p:nvSpPr>
        <p:spPr>
          <a:xfrm>
            <a:off x="2395728" y="2148840"/>
            <a:ext cx="1783080" cy="960120"/>
          </a:xfrm>
          <a:prstGeom prst="roundRect">
            <a:avLst>
              <a:gd name="adj" fmla="val 7619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395728" y="2148840"/>
            <a:ext cx="1783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Előtorzítás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(prewarp)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183380" y="2628900"/>
            <a:ext cx="54864" cy="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  <a:tailEnd type="triangle"/>
          </a:ln>
        </p:spPr>
      </p:sp>
      <p:sp>
        <p:nvSpPr>
          <p:cNvPr id="13" name="Shape 11"/>
          <p:cNvSpPr/>
          <p:nvPr/>
        </p:nvSpPr>
        <p:spPr>
          <a:xfrm>
            <a:off x="4242816" y="2148840"/>
            <a:ext cx="1783080" cy="960120"/>
          </a:xfrm>
          <a:prstGeom prst="roundRect">
            <a:avLst>
              <a:gd name="adj" fmla="val 7619"/>
            </a:avLst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242816" y="2148840"/>
            <a:ext cx="1783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Analóg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prototípus H_a(s)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030468" y="2628900"/>
            <a:ext cx="54864" cy="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  <a:tailEnd type="triangle"/>
          </a:ln>
        </p:spPr>
      </p:sp>
      <p:sp>
        <p:nvSpPr>
          <p:cNvPr id="16" name="Shape 14"/>
          <p:cNvSpPr/>
          <p:nvPr/>
        </p:nvSpPr>
        <p:spPr>
          <a:xfrm>
            <a:off x="6089904" y="2148840"/>
            <a:ext cx="1783080" cy="960120"/>
          </a:xfrm>
          <a:prstGeom prst="roundRect">
            <a:avLst>
              <a:gd name="adj" fmla="val 7619"/>
            </a:avLst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089904" y="2148840"/>
            <a:ext cx="1783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LP→HP/BP/BS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transzformáció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877556" y="2628900"/>
            <a:ext cx="54864" cy="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  <a:tailEnd type="triangle"/>
          </a:ln>
        </p:spPr>
      </p:sp>
      <p:sp>
        <p:nvSpPr>
          <p:cNvPr id="19" name="Shape 17"/>
          <p:cNvSpPr/>
          <p:nvPr/>
        </p:nvSpPr>
        <p:spPr>
          <a:xfrm>
            <a:off x="7936992" y="2148840"/>
            <a:ext cx="1783080" cy="960120"/>
          </a:xfrm>
          <a:prstGeom prst="roundRect">
            <a:avLst>
              <a:gd name="adj" fmla="val 7619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936992" y="2148840"/>
            <a:ext cx="1783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Bilineáris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s→z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9724644" y="2628900"/>
            <a:ext cx="54864" cy="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  <a:tailEnd type="triangle"/>
          </a:ln>
        </p:spPr>
      </p:sp>
      <p:sp>
        <p:nvSpPr>
          <p:cNvPr id="22" name="Shape 20"/>
          <p:cNvSpPr/>
          <p:nvPr/>
        </p:nvSpPr>
        <p:spPr>
          <a:xfrm>
            <a:off x="9784080" y="2148840"/>
            <a:ext cx="1783080" cy="960120"/>
          </a:xfrm>
          <a:prstGeom prst="roundRect">
            <a:avLst>
              <a:gd name="adj" fmla="val 7619"/>
            </a:avLst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784080" y="2148840"/>
            <a:ext cx="1783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Realizáció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W(z)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48640" y="338328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Klasszikus analóg prototípusok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3840480"/>
            <a:ext cx="2185416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48640" y="3840480"/>
            <a:ext cx="2185416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48640" y="3840480"/>
            <a:ext cx="218541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Butterworth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85800" y="4480560"/>
            <a:ext cx="1911096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maximálisan lapos |H(jω)|²,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monoton mindkét sávban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779776" y="3840480"/>
            <a:ext cx="2185416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2779776" y="3840480"/>
            <a:ext cx="2185416" cy="5029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779776" y="3840480"/>
            <a:ext cx="218541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Csebisev I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2916936" y="4480560"/>
            <a:ext cx="1911096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áteresztőben ekvi-ripple,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záróban monoton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5010912" y="3840480"/>
            <a:ext cx="2185416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010912" y="3840480"/>
            <a:ext cx="2185416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010912" y="3840480"/>
            <a:ext cx="218541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Csebisev II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5148072" y="4480560"/>
            <a:ext cx="1911096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áteresztőben monoton,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záróban ekvi-ripple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7242048" y="3840480"/>
            <a:ext cx="2185416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242048" y="3840480"/>
            <a:ext cx="2185416" cy="5029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242048" y="3840480"/>
            <a:ext cx="218541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Elliptikus (Cauer)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7379208" y="4480560"/>
            <a:ext cx="1911096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mindkét sávban ekvi-ripple,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legkisebb fokszám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9473184" y="3840480"/>
            <a:ext cx="2185416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473184" y="3840480"/>
            <a:ext cx="2185416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9473184" y="3840480"/>
            <a:ext cx="218541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Bessel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9610344" y="4480560"/>
            <a:ext cx="1911096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max. lapos csoportkésleltetés,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közel lin. fázis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548640" y="6537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  •  Államvizsga-tétel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11338560" y="65379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IIR SZŰRŐK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Bilineáris (Tustin) transzformáció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64240" cy="0"/>
          </a:xfrm>
          <a:prstGeom prst="line">
            <a:avLst/>
          </a:prstGeom>
          <a:noFill/>
          <a:ln w="9525">
            <a:solidFill>
              <a:srgbClr val="CBD5E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691640"/>
            <a:ext cx="11064240" cy="1143000"/>
          </a:xfrm>
          <a:prstGeom prst="rect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691640"/>
            <a:ext cx="110642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i="1" dirty="0">
                <a:solidFill>
                  <a:srgbClr val="FFFFFF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W(z) = W(s) | s = (2/Tₛ) · (z − 1)/(z + 1)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548640" y="3063240"/>
            <a:ext cx="3611880" cy="23774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3063240"/>
            <a:ext cx="3611880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3063240"/>
            <a:ext cx="3611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Stabilitás-megőrzés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31520" y="3703320"/>
            <a:ext cx="324612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bal s-félsíkot az egységkör belsejébe képezi le → stabil analóg ⇒ stabil digitális rendszer.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51960" y="3063240"/>
            <a:ext cx="3611880" cy="23774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251960" y="3063240"/>
            <a:ext cx="3611880" cy="5029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251960" y="3063240"/>
            <a:ext cx="3611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Aliasing-mentes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434840" y="3703320"/>
            <a:ext cx="324612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teljes jω tengelyt az egységkörre képezi le egy-egy értelműen → nem keletkezik átfedés.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955280" y="3063240"/>
            <a:ext cx="3611880" cy="23774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955280" y="3063240"/>
            <a:ext cx="3611880" cy="502920"/>
          </a:xfrm>
          <a:prstGeom prst="rect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955280" y="3063240"/>
            <a:ext cx="3611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Frekvencia-elhajlás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8138160" y="3703320"/>
            <a:ext cx="324612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ω_a = (2/Tₛ) · tan(ϑ/2)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frekvenciatengely nemlineárisan torzul → előtorzítás (prewarp) szükséges!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48640" y="5623560"/>
            <a:ext cx="11064240" cy="685800"/>
          </a:xfrm>
          <a:prstGeom prst="rect">
            <a:avLst/>
          </a:prstGeom>
          <a:solidFill>
            <a:srgbClr val="F59E0B">
              <a:alpha val="15000"/>
            </a:srgbClr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5623560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1E293B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Előtorzítás:   ω_a* = (2/Tₛ) · tan( ω_d · Tₛ / 2 )    a kritikus frekvenciákat az analóg tervezés előtt át kell skálázni.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48640" y="6537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  •  Államvizsga-tétel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1338560" y="65379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IIR SZŰRŐK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Realizációs struktúrák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64240" cy="0"/>
          </a:xfrm>
          <a:prstGeom prst="line">
            <a:avLst/>
          </a:prstGeom>
          <a:noFill/>
          <a:ln w="9525">
            <a:solidFill>
              <a:srgbClr val="CBD5E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783080"/>
            <a:ext cx="11064240" cy="86868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783080"/>
            <a:ext cx="73152" cy="868680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18745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Direkt forma I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77240" y="21945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Számláló és nevező külön blokkokban, m+n késleltető. Túlcsordulásra nagyon érzékeny.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8778240" y="2029968"/>
            <a:ext cx="2697480" cy="365760"/>
          </a:xfrm>
          <a:prstGeom prst="roundRect">
            <a:avLst>
              <a:gd name="adj" fmla="val 12500"/>
            </a:avLst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778240" y="2029968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Egyszerű, de kvant. érzékeny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2697480"/>
            <a:ext cx="11064240" cy="86868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48640" y="2697480"/>
            <a:ext cx="73152" cy="86868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77240" y="27889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Direkt forma II  (kanonikus)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77240" y="31089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két blokk összevonva, max(m,n) késleltető. Köztes csomópont nagy dinamikájú.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8778240" y="2944368"/>
            <a:ext cx="2697480" cy="365760"/>
          </a:xfrm>
          <a:prstGeom prst="roundRect">
            <a:avLst>
              <a:gd name="adj" fmla="val 12500"/>
            </a:avLst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778240" y="2944368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Memóriahatékony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48640" y="3611880"/>
            <a:ext cx="11064240" cy="86868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48640" y="3611880"/>
            <a:ext cx="73152" cy="8686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77240" y="37033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Kaszkád (biquad)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77240" y="40233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W(z) másodfokú szekciók szorzata. Numerikusan a legrobosztusabb, ezért a leggyakoribb.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8778240" y="3858768"/>
            <a:ext cx="2697480" cy="365760"/>
          </a:xfrm>
          <a:prstGeom prst="roundRect">
            <a:avLst>
              <a:gd name="adj" fmla="val 12500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778240" y="3858768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Iparban a default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548640" y="4526280"/>
            <a:ext cx="11064240" cy="86868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548640" y="4526280"/>
            <a:ext cx="73152" cy="86868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77240" y="46177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Párhuzamos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777240" y="49377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W(z) parciális tört felbontása párhuzamos szekciókká.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8778240" y="4773168"/>
            <a:ext cx="2697480" cy="365760"/>
          </a:xfrm>
          <a:prstGeom prst="roundRect">
            <a:avLst>
              <a:gd name="adj" fmla="val 12500"/>
            </a:avLst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778240" y="4773168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 fokszámú IIR-re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548640" y="5440680"/>
            <a:ext cx="11064240" cy="86868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48640" y="5440680"/>
            <a:ext cx="73152" cy="868680"/>
          </a:xfrm>
          <a:prstGeom prst="rect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77240" y="55321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Lattice / Lattice-Ladder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777240" y="58521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Tükröző szakaszok hálózata. Adaptív szűrés, beszédkódolás (LPC).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8778240" y="5687568"/>
            <a:ext cx="2697480" cy="365760"/>
          </a:xfrm>
          <a:prstGeom prst="roundRect">
            <a:avLst>
              <a:gd name="adj" fmla="val 12500"/>
            </a:avLst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8778240" y="5687568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Speciális (DSP, adaptív)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48640" y="6537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  •  Államvizsga-tétel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11338560" y="65379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ÖSSZEHASONLÍTÁS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 vs IIR  -  szempontok és kompromisszumok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64240" cy="0"/>
          </a:xfrm>
          <a:prstGeom prst="line">
            <a:avLst/>
          </a:prstGeom>
          <a:noFill/>
          <a:ln w="9525">
            <a:solidFill>
              <a:srgbClr val="CBD5E1"/>
            </a:solidFill>
            <a:prstDash val="solid"/>
          </a:ln>
        </p:spPr>
      </p:sp>
      <p:graphicFrame>
        <p:nvGraphicFramePr>
          <p:cNvPr id="2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783080"/>
          <a:ext cx="11064240" cy="4297680"/>
        </p:xfrm>
        <a:graphic>
          <a:graphicData uri="http://schemas.openxmlformats.org/drawingml/2006/table">
            <a:tbl>
              <a:tblPr/>
              <a:tblGrid>
                <a:gridCol w="3291840"/>
                <a:gridCol w="3886200"/>
                <a:gridCol w="3886200"/>
              </a:tblGrid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Szempont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A4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IIR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9E0B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Stabilitás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Mindig stabilis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|pᵢ| &lt; 1 ellenőrzendő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Lineáris fázis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Egyszerűen elérhető (szimm. h[k])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Csak közelítőleg (allpass)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Fokszám adott spec.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Nagyobb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Lényegesen kisebb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Tervezés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Ablakozás, Parks-McClellan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Analóg prototípus + bilineáris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Kvantálási érzékenység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Kicsi, nincs limit cycle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Nagy, lehet limit cycle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Visszacsatolás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Nincs (transzverzális)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Van (rekurzív)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Tipikus alkalmazás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Audio, kép, kommunikáció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Vezérlés, biomedikai, kis erőforrás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3152" marR="73152" marT="73152" marB="73152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548640" y="6263640"/>
            <a:ext cx="11064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i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Választás: ha lineáris fázis kritikus → FIR; ha kis fokszám / korlátos erőforrás → IIR.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548640" y="6537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  •  Államvizsga-tétel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11338560" y="65379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ÁTTEKINTÉS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tétel felépítése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64240" cy="0"/>
          </a:xfrm>
          <a:prstGeom prst="line">
            <a:avLst/>
          </a:prstGeom>
          <a:noFill/>
          <a:ln w="9525">
            <a:solidFill>
              <a:srgbClr val="CBD5E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68680" y="1783080"/>
            <a:ext cx="502920" cy="502920"/>
          </a:xfrm>
          <a:prstGeom prst="ellipse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17830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00200" y="1755648"/>
            <a:ext cx="9144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Diszkrét idejű rendszerek alapjai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1600200" y="2066544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Impulzusválasz, konvolúció, rendszeregyenlet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868680" y="2496312"/>
            <a:ext cx="502920" cy="502920"/>
          </a:xfrm>
          <a:prstGeom prst="ellipse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249631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600200" y="2468880"/>
            <a:ext cx="9144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Frekvenciatartomány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1600200" y="2779776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DTFT, átviteli karakterisztika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68680" y="3209544"/>
            <a:ext cx="502920" cy="502920"/>
          </a:xfrm>
          <a:prstGeom prst="ellipse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68680" y="3209544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600200" y="3182112"/>
            <a:ext cx="9144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z-transzformáció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1600200" y="3493008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Átviteli függvény, pólus-zérus, stabilitás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868680" y="3922776"/>
            <a:ext cx="502920" cy="502920"/>
          </a:xfrm>
          <a:prstGeom prst="ellipse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68680" y="392277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1600200" y="3895344"/>
            <a:ext cx="9144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 szűrők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1600200" y="420624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Lineáris fázis, ablakozás, struktúrák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868680" y="4636008"/>
            <a:ext cx="502920" cy="502920"/>
          </a:xfrm>
          <a:prstGeom prst="ellipse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68680" y="463600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600200" y="4608576"/>
            <a:ext cx="9144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IIR szűrők</a:t>
            </a:r>
            <a:endParaRPr lang="en-US" sz="1700" dirty="0"/>
          </a:p>
        </p:txBody>
      </p:sp>
      <p:sp>
        <p:nvSpPr>
          <p:cNvPr id="25" name="Text 23"/>
          <p:cNvSpPr/>
          <p:nvPr/>
        </p:nvSpPr>
        <p:spPr>
          <a:xfrm>
            <a:off x="1600200" y="4919472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Analóg prototípus, bilineáris transzformáció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868680" y="5349240"/>
            <a:ext cx="502920" cy="502920"/>
          </a:xfrm>
          <a:prstGeom prst="ellipse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68680" y="53492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600200" y="5321808"/>
            <a:ext cx="9144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Megvalósítás és alkalmazások</a:t>
            </a:r>
            <a:endParaRPr lang="en-US" sz="1700" dirty="0"/>
          </a:p>
        </p:txBody>
      </p:sp>
      <p:sp>
        <p:nvSpPr>
          <p:cNvPr id="29" name="Text 27"/>
          <p:cNvSpPr/>
          <p:nvPr/>
        </p:nvSpPr>
        <p:spPr>
          <a:xfrm>
            <a:off x="1600200" y="5632704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Kvantálás, hardver, példák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48640" y="6537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  •  Államvizsga-tétel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1338560" y="65379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 MEGVALÓSÍTÁS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Véges szóhossz, kvantálás, hardver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64240" cy="0"/>
          </a:xfrm>
          <a:prstGeom prst="line">
            <a:avLst/>
          </a:prstGeom>
          <a:noFill/>
          <a:ln w="9525">
            <a:solidFill>
              <a:srgbClr val="CBD5E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6916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Négy kvantálási hatás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2240280"/>
            <a:ext cx="457200" cy="45720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2402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143000" y="2240280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ADC kvantálási zaj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143000" y="2532888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σₑ² = q²/12,  q a kvantum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3017520"/>
            <a:ext cx="457200" cy="45720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30175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143000" y="3017520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Koefficiens-kvantálás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143000" y="3310128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pólusok/zérusok elmozdulása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48640" y="3794760"/>
            <a:ext cx="457200" cy="45720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37947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3794760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Aritmetikai kerekítés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143000" y="4087368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MAC-műveletek után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48640" y="4572000"/>
            <a:ext cx="457200" cy="45720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4572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143000" y="4572000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Túlcsordulás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143000" y="4864608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skálázás, telítés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263640" y="16916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Hardver platformok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6263640" y="2194560"/>
            <a:ext cx="5349240" cy="640080"/>
          </a:xfrm>
          <a:prstGeom prst="rect">
            <a:avLst/>
          </a:prstGeom>
          <a:solidFill>
            <a:srgbClr val="F1F5F9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63640" y="2194560"/>
            <a:ext cx="54864" cy="64008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46520" y="2240280"/>
            <a:ext cx="512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Lebegőpontos DSP / CPU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446520" y="2514600"/>
            <a:ext cx="512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Cortex-M F, x86 SIMD, TMS320 C6x — könnyű prototipizálás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63640" y="2971800"/>
            <a:ext cx="5349240" cy="640080"/>
          </a:xfrm>
          <a:prstGeom prst="rect">
            <a:avLst/>
          </a:prstGeom>
          <a:solidFill>
            <a:srgbClr val="F1F5F9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263640" y="2971800"/>
            <a:ext cx="54864" cy="64008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446520" y="3017520"/>
            <a:ext cx="512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Fixpontos MCU / DSP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446520" y="3291840"/>
            <a:ext cx="512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Cortex-M0/M3/M4: Q_{m.n}, skálázás, telítés gondosan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6263640" y="3749040"/>
            <a:ext cx="5349240" cy="640080"/>
          </a:xfrm>
          <a:prstGeom prst="rect">
            <a:avLst/>
          </a:prstGeom>
          <a:solidFill>
            <a:srgbClr val="F1F5F9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6263640" y="3749040"/>
            <a:ext cx="54864" cy="64008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446520" y="3794760"/>
            <a:ext cx="512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FPGA / ASIC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6446520" y="4069080"/>
            <a:ext cx="512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transzverzális MAC, nagy mintavételi frekvencia (radar, SDR)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6263640" y="4526280"/>
            <a:ext cx="5349240" cy="640080"/>
          </a:xfrm>
          <a:prstGeom prst="rect">
            <a:avLst/>
          </a:prstGeom>
          <a:solidFill>
            <a:srgbClr val="F1F5F9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263640" y="4526280"/>
            <a:ext cx="54864" cy="64008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446520" y="4572000"/>
            <a:ext cx="512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NPU / TinyML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6446520" y="4846320"/>
            <a:ext cx="512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klasszikus szűrő + DL pipeline, edge inferencia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548640" y="5532120"/>
            <a:ext cx="11064240" cy="777240"/>
          </a:xfrm>
          <a:prstGeom prst="rect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777240" y="5577840"/>
            <a:ext cx="10607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 cycle - IIR specifikus jelenség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777240" y="5870448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Véges szóhossz mellett nulla bemenetnél is megjelenhet kis amplitúdójú periodikus oszcilláció (granular limit cycle), ill. túlcsorduláskor nagy amplitúdójú overflow limit cycle. Megelőzés: telítéses aritmetika, biquad-kaszkád struktúra.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548640" y="6537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  •  Államvizsga-tétel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11338560" y="65379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 SZÁMPÉLDA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Másodrendű Butterworth IIR aluláteresztő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64240" cy="0"/>
          </a:xfrm>
          <a:prstGeom prst="line">
            <a:avLst/>
          </a:prstGeom>
          <a:noFill/>
          <a:ln w="9525">
            <a:solidFill>
              <a:srgbClr val="CBD5E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691640"/>
            <a:ext cx="11064240" cy="59436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691640"/>
            <a:ext cx="73152" cy="5943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1691640"/>
            <a:ext cx="10698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E293B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Specifikáció:   N = 2,   f_c = 100 Hz,   f_s = 1 kHz   ⇒   ϑ_c = 2π · f_c / f_s = 0.2π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48640" y="2560320"/>
            <a:ext cx="457200" cy="457200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25603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88720" y="251460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Előtorzítás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846320" y="2514600"/>
            <a:ext cx="6766560" cy="594360"/>
          </a:xfrm>
          <a:prstGeom prst="rect">
            <a:avLst/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37760" y="2514600"/>
            <a:ext cx="6583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0F2A47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ω_a* = 2 f_s · tan(ϑ_c / 2) ≈ 649.84 rad/s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3337560"/>
            <a:ext cx="457200" cy="457200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33375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188720" y="329184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Analóg prototípus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846320" y="3291840"/>
            <a:ext cx="6766560" cy="594360"/>
          </a:xfrm>
          <a:prstGeom prst="rect">
            <a:avLst/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937760" y="3291840"/>
            <a:ext cx="6583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0F2A47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H_a(s) = ω_a*² / ( s² + 1.414·ω_a*·s + ω_a*² )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48640" y="4114800"/>
            <a:ext cx="457200" cy="457200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41148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188720" y="406908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Bilineáris transzformáció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846320" y="4069080"/>
            <a:ext cx="6766560" cy="594360"/>
          </a:xfrm>
          <a:prstGeom prst="rect">
            <a:avLst/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37760" y="4069080"/>
            <a:ext cx="6583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0F2A47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W(z) = 0.0675 (1 + z⁻¹)² / ( 1 − 1.143 z⁻¹ + 0.413 z⁻² )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48640" y="4892040"/>
            <a:ext cx="457200" cy="457200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8640" y="48920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1188720" y="484632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Stabilitás-ellenőrzés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4846320" y="4846320"/>
            <a:ext cx="6766560" cy="594360"/>
          </a:xfrm>
          <a:prstGeom prst="rect">
            <a:avLst/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937760" y="4846320"/>
            <a:ext cx="6583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0F2A47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p₁,₂ = 0.572 ± j 0.298     |p₁,₂| = 0.643  &lt;  1   ✓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48640" y="5669280"/>
            <a:ext cx="11064240" cy="640080"/>
          </a:xfrm>
          <a:prstGeom prst="rect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77240" y="5669280"/>
            <a:ext cx="10607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7E8F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Python ellenőrzés:   from scipy import signal;   b, a = signal.butter(2, 100/500, 'low')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48640" y="6537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  •  Államvizsga-tétel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11338560" y="65379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 ALKALMAZÁSOK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 találkozunk digitális szűrőkkel?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64240" cy="0"/>
          </a:xfrm>
          <a:prstGeom prst="line">
            <a:avLst/>
          </a:prstGeom>
          <a:noFill/>
          <a:ln w="9525">
            <a:solidFill>
              <a:srgbClr val="CBD5E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783080"/>
            <a:ext cx="269748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7240" y="2011680"/>
            <a:ext cx="640080" cy="640080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20116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♪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731520" y="274320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Audiotechnika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31520" y="310896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ekvalizáció, dinamikatömörítés, zengetők, zajkapuk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364992" y="1783080"/>
            <a:ext cx="269748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593592" y="2011680"/>
            <a:ext cx="640080" cy="64008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593592" y="20116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📡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3547872" y="274320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Telekommunikáció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547872" y="310896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pulzusalakítás (RRC), csatornakiegyenlítés, MFCC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181344" y="1783080"/>
            <a:ext cx="269748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9944" y="2011680"/>
            <a:ext cx="640080" cy="640080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9944" y="20116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❤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364224" y="274320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Biomedikai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364224" y="310896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EKG bázisvonal, 50/60 Hz notch, izomzaj-szűrés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8997696" y="1783080"/>
            <a:ext cx="269748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9226296" y="2011680"/>
            <a:ext cx="640080" cy="64008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226296" y="20116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⚙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9180576" y="274320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Mérés és vezérlés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9180576" y="310896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anti-aliasing, mintavételezett PID, Kalman-szűrő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548640" y="4069080"/>
            <a:ext cx="269748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777240" y="4297680"/>
            <a:ext cx="640080" cy="640080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77240" y="42976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🐬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731520" y="502920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Bioakusztika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731520" y="539496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delfin/bálna detektálás, bioacoustic ML pipeline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3364992" y="4069080"/>
            <a:ext cx="269748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3593592" y="4297680"/>
            <a:ext cx="640080" cy="64008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593592" y="42976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📶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3547872" y="502920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Radar / SDR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3547872" y="539496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Doppler-szűrés, polifázis dekimáló FIR-bankok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6181344" y="4069080"/>
            <a:ext cx="269748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409944" y="4297680"/>
            <a:ext cx="640080" cy="640080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409944" y="42976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🖼</a:t>
            </a:r>
            <a:endParaRPr lang="en-US" sz="2200" dirty="0"/>
          </a:p>
        </p:txBody>
      </p:sp>
      <p:sp>
        <p:nvSpPr>
          <p:cNvPr id="39" name="Text 37"/>
          <p:cNvSpPr/>
          <p:nvPr/>
        </p:nvSpPr>
        <p:spPr>
          <a:xfrm>
            <a:off x="6364224" y="502920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Képfeldolgozás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6364224" y="539496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2D-FIR konvolúciós magok (Sobel, Gauss, Laplace)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8997696" y="4069080"/>
            <a:ext cx="269748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226296" y="4297680"/>
            <a:ext cx="640080" cy="64008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9226296" y="42976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↻</a:t>
            </a:r>
            <a:endParaRPr lang="en-US" sz="2200" dirty="0"/>
          </a:p>
        </p:txBody>
      </p:sp>
      <p:sp>
        <p:nvSpPr>
          <p:cNvPr id="44" name="Text 42"/>
          <p:cNvSpPr/>
          <p:nvPr/>
        </p:nvSpPr>
        <p:spPr>
          <a:xfrm>
            <a:off x="9180576" y="502920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Szabályozástechnika</a:t>
            </a:r>
            <a:endParaRPr lang="en-US" sz="1300" dirty="0"/>
          </a:p>
        </p:txBody>
      </p:sp>
      <p:sp>
        <p:nvSpPr>
          <p:cNvPr id="45" name="Text 43"/>
          <p:cNvSpPr/>
          <p:nvPr/>
        </p:nvSpPr>
        <p:spPr>
          <a:xfrm>
            <a:off x="9180576" y="539496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z-tartománybeli PID, állapotmegfigyelők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548640" y="6537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  •  Államvizsga-tétel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11338560" y="65379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81A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777240"/>
            <a:ext cx="12161520" cy="36576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832104"/>
            <a:ext cx="4114800" cy="228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274320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ÖSSZEFOGLALÁS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96012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548640" y="2194560"/>
            <a:ext cx="14630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600" b="1" i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2103120" y="2286000"/>
            <a:ext cx="9601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Három ekvivalens leírás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2103120" y="2788920"/>
            <a:ext cx="9601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rendszeregyenlet, impulzusválasz / W(eʲᶿ) frekvencia­karakterisztika, W(z) átviteli függvény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3566160"/>
            <a:ext cx="14630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600" b="1" i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0" name="Text 8"/>
          <p:cNvSpPr/>
          <p:nvPr/>
        </p:nvSpPr>
        <p:spPr>
          <a:xfrm>
            <a:off x="2103120" y="3657600"/>
            <a:ext cx="9601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 vs IIR alapdichotómia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2103120" y="4160520"/>
            <a:ext cx="9601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FIR: stabilis, lineáris fázis, magas fokszám    |   IIR: kis fokszám, rekurzív, stabilitás ellenőrzendő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48640" y="4937760"/>
            <a:ext cx="14630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600" b="1" i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13" name="Text 11"/>
          <p:cNvSpPr/>
          <p:nvPr/>
        </p:nvSpPr>
        <p:spPr>
          <a:xfrm>
            <a:off x="2103120" y="5029200"/>
            <a:ext cx="9601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Tervezés és realizáció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2103120" y="5532120"/>
            <a:ext cx="9601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FIR: ablakozás, Parks-McClellan   |   IIR: analóg prototípus + bilineáris transzformáció + biquad-kaszkád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48640" y="62636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i="1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Köszönöm a figyelmet.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BEVEZETÉS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 nevezünk digitális szűrőnek?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64240" cy="0"/>
          </a:xfrm>
          <a:prstGeom prst="line">
            <a:avLst/>
          </a:prstGeom>
          <a:noFill/>
          <a:ln w="9525">
            <a:solidFill>
              <a:srgbClr val="CBD5E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691640"/>
            <a:ext cx="5120640" cy="246888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691640"/>
            <a:ext cx="73152" cy="246888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1783080"/>
            <a:ext cx="4846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Definíció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77240" y="2194560"/>
            <a:ext cx="4846320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digitális szűrő egy diszkrét idejű, lineáris, invariáns (általában kauzális) rendszer, amely diszkrét időpontokban mintavételezett számsorozatok frekvenciatartalmát módosítja számítási műveletek (szorzás, összeadás, késleltetés) sorozatával.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035040" y="1783080"/>
            <a:ext cx="5669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Tipikus jelfeldolgozási lánc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035040" y="2286000"/>
            <a:ext cx="105156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 w="15875">
            <a:solidFill>
              <a:srgbClr val="E2E8F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035040" y="2359152"/>
            <a:ext cx="1051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s_a(t)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035040" y="274320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analóg jel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7104888" y="2674620"/>
            <a:ext cx="54864" cy="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  <a:tailEnd type="triangle"/>
          </a:ln>
        </p:spPr>
      </p:sp>
      <p:sp>
        <p:nvSpPr>
          <p:cNvPr id="15" name="Shape 13"/>
          <p:cNvSpPr/>
          <p:nvPr/>
        </p:nvSpPr>
        <p:spPr>
          <a:xfrm>
            <a:off x="7178040" y="2286000"/>
            <a:ext cx="1051560" cy="777240"/>
          </a:xfrm>
          <a:prstGeom prst="roundRect">
            <a:avLst>
              <a:gd name="adj" fmla="val 9412"/>
            </a:avLst>
          </a:prstGeom>
          <a:solidFill>
            <a:srgbClr val="0F2A47"/>
          </a:solidFill>
          <a:ln w="15875">
            <a:solidFill>
              <a:srgbClr val="0F2A4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178040" y="2359152"/>
            <a:ext cx="1051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ADC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178040" y="274320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T_s mintavét.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8247888" y="2674620"/>
            <a:ext cx="54864" cy="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  <a:tailEnd type="triangle"/>
          </a:ln>
        </p:spPr>
      </p:sp>
      <p:sp>
        <p:nvSpPr>
          <p:cNvPr id="19" name="Shape 17"/>
          <p:cNvSpPr/>
          <p:nvPr/>
        </p:nvSpPr>
        <p:spPr>
          <a:xfrm>
            <a:off x="8321040" y="2286000"/>
            <a:ext cx="1051560" cy="777240"/>
          </a:xfrm>
          <a:prstGeom prst="roundRect">
            <a:avLst>
              <a:gd name="adj" fmla="val 9412"/>
            </a:avLst>
          </a:prstGeom>
          <a:solidFill>
            <a:srgbClr val="0891B2"/>
          </a:solidFill>
          <a:ln w="15875">
            <a:solidFill>
              <a:srgbClr val="0891B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321040" y="2359152"/>
            <a:ext cx="1051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szűrő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321040" y="274320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y[k] = ?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9390888" y="2674620"/>
            <a:ext cx="54864" cy="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  <a:tailEnd type="triangle"/>
          </a:ln>
        </p:spPr>
      </p:sp>
      <p:sp>
        <p:nvSpPr>
          <p:cNvPr id="23" name="Shape 21"/>
          <p:cNvSpPr/>
          <p:nvPr/>
        </p:nvSpPr>
        <p:spPr>
          <a:xfrm>
            <a:off x="9601200" y="2286000"/>
            <a:ext cx="1051560" cy="777240"/>
          </a:xfrm>
          <a:prstGeom prst="roundRect">
            <a:avLst>
              <a:gd name="adj" fmla="val 9412"/>
            </a:avLst>
          </a:prstGeom>
          <a:solidFill>
            <a:srgbClr val="0F2A47"/>
          </a:solidFill>
          <a:ln w="15875">
            <a:solidFill>
              <a:srgbClr val="0F2A4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601200" y="2359152"/>
            <a:ext cx="1051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DAC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9601200" y="274320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tartó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10671048" y="2674620"/>
            <a:ext cx="54864" cy="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  <a:tailEnd type="triangle"/>
          </a:ln>
        </p:spPr>
      </p:sp>
      <p:sp>
        <p:nvSpPr>
          <p:cNvPr id="27" name="Shape 25"/>
          <p:cNvSpPr/>
          <p:nvPr/>
        </p:nvSpPr>
        <p:spPr>
          <a:xfrm>
            <a:off x="10744200" y="2286000"/>
            <a:ext cx="105156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 w="15875">
            <a:solidFill>
              <a:srgbClr val="E2E8F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0744200" y="2359152"/>
            <a:ext cx="1051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y_a(t)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10744200" y="274320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analóg ki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548640" y="443484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Előnyök az analóg szűrőkkel szemben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548640" y="4892040"/>
            <a:ext cx="26060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713232" y="5056632"/>
            <a:ext cx="292608" cy="292608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13232" y="505663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1097280" y="5029200"/>
            <a:ext cx="1965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Pontosság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713232" y="548640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nincs alkatrészszórás, hőfokfüggés, öregedés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3337560" y="4892040"/>
            <a:ext cx="26060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502152" y="5056632"/>
            <a:ext cx="292608" cy="292608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502152" y="505663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3886200" y="5029200"/>
            <a:ext cx="1965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Tetszőleges karakt.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3502152" y="548640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lineáris fázis, meredek átmenet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6126480" y="4892040"/>
            <a:ext cx="26060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6291072" y="5056632"/>
            <a:ext cx="292608" cy="292608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291072" y="505663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44" name="Text 42"/>
          <p:cNvSpPr/>
          <p:nvPr/>
        </p:nvSpPr>
        <p:spPr>
          <a:xfrm>
            <a:off x="6675120" y="5029200"/>
            <a:ext cx="1965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Adaptivitás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6291072" y="548640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futás közben hangolható (LMS, RLS, Kalman)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8915400" y="4892040"/>
            <a:ext cx="26060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079992" y="5056632"/>
            <a:ext cx="292608" cy="292608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9079992" y="505663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49" name="Text 47"/>
          <p:cNvSpPr/>
          <p:nvPr/>
        </p:nvSpPr>
        <p:spPr>
          <a:xfrm>
            <a:off x="9464040" y="5029200"/>
            <a:ext cx="1965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Reprodukálhatóság</a:t>
            </a:r>
            <a:endParaRPr lang="en-US" sz="1200" dirty="0"/>
          </a:p>
        </p:txBody>
      </p:sp>
      <p:sp>
        <p:nvSpPr>
          <p:cNvPr id="50" name="Text 48"/>
          <p:cNvSpPr/>
          <p:nvPr/>
        </p:nvSpPr>
        <p:spPr>
          <a:xfrm>
            <a:off x="9079992" y="548640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együtthatók numerikus értékek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548640" y="6537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  •  Államvizsga-tétel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11338560" y="65379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BEVEZETÉS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Diszkrét idejű rendszerek tulajdonságai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64240" cy="0"/>
          </a:xfrm>
          <a:prstGeom prst="line">
            <a:avLst/>
          </a:prstGeom>
          <a:noFill/>
          <a:ln w="9525">
            <a:solidFill>
              <a:srgbClr val="CBD5E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840480" y="1691640"/>
            <a:ext cx="4480560" cy="1005840"/>
          </a:xfrm>
          <a:prstGeom prst="rect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840480" y="1691640"/>
            <a:ext cx="44805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Rendszer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 { · }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2377440" y="1993392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s[k]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3520440" y="2194560"/>
            <a:ext cx="292608" cy="0"/>
          </a:xfrm>
          <a:prstGeom prst="line">
            <a:avLst/>
          </a:prstGeom>
          <a:noFill/>
          <a:ln w="25400">
            <a:solidFill>
              <a:srgbClr val="1E293B"/>
            </a:solidFill>
            <a:prstDash val="solid"/>
            <a:tailEnd type="triangle"/>
          </a:ln>
        </p:spPr>
      </p:sp>
      <p:sp>
        <p:nvSpPr>
          <p:cNvPr id="10" name="Text 8"/>
          <p:cNvSpPr/>
          <p:nvPr/>
        </p:nvSpPr>
        <p:spPr>
          <a:xfrm>
            <a:off x="8595360" y="199339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y[k] = T{s[k]}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8275320" y="2194560"/>
            <a:ext cx="292608" cy="0"/>
          </a:xfrm>
          <a:prstGeom prst="line">
            <a:avLst/>
          </a:prstGeom>
          <a:noFill/>
          <a:ln w="25400">
            <a:solidFill>
              <a:srgbClr val="1E293B"/>
            </a:solidFill>
            <a:prstDash val="solid"/>
            <a:tailEnd type="triangle"/>
          </a:ln>
        </p:spPr>
      </p:sp>
      <p:sp>
        <p:nvSpPr>
          <p:cNvPr id="12" name="Shape 10"/>
          <p:cNvSpPr/>
          <p:nvPr/>
        </p:nvSpPr>
        <p:spPr>
          <a:xfrm>
            <a:off x="548640" y="3063240"/>
            <a:ext cx="5440680" cy="150876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48640" y="3063240"/>
            <a:ext cx="73152" cy="15087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3172968"/>
            <a:ext cx="5074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Linearitás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31520" y="3520440"/>
            <a:ext cx="5074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891B2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T{αs₁ + βs₂} = αT{s₁} + βT{s₂}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31520" y="4023360"/>
            <a:ext cx="5074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operátor a lineáris kombinációt megőrzi.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172200" y="3063240"/>
            <a:ext cx="5440680" cy="150876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172200" y="3063240"/>
            <a:ext cx="73152" cy="15087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355080" y="3172968"/>
            <a:ext cx="5074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Invariáncia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355080" y="3520440"/>
            <a:ext cx="5074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59E0B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T{s[k − K]} = y[k − K]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355080" y="4023360"/>
            <a:ext cx="5074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Időeltolás-független viselkedés (LTI rendszer).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48640" y="4754880"/>
            <a:ext cx="5440680" cy="150876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48640" y="4754880"/>
            <a:ext cx="73152" cy="1508760"/>
          </a:xfrm>
          <a:prstGeom prst="rect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31520" y="4864608"/>
            <a:ext cx="5074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Kauzalitás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31520" y="5212080"/>
            <a:ext cx="5074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F2A47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y[k] csak s[i], i ≤ k -tól függ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731520" y="5715000"/>
            <a:ext cx="5074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jelen kimenet nem függ a jövőbeli mintáktól.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172200" y="4754880"/>
            <a:ext cx="5440680" cy="150876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172200" y="4754880"/>
            <a:ext cx="73152" cy="15087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355080" y="4864608"/>
            <a:ext cx="5074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Stabilitás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6355080" y="5212080"/>
            <a:ext cx="5074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891B2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BIBO:  Σ |w[k]|  &lt;  ∞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6355080" y="5715000"/>
            <a:ext cx="5074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Korlátos bemenetre korlátos kimenet.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48640" y="6217920"/>
            <a:ext cx="11064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általunk vizsgált digitális szűrők szinte mindig SISO, lineáris, invariáns, kauzális, stabilis rendszerek.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48640" y="6537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  •  Államvizsga-tétel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11338560" y="65379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BEVEZETÉS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Impulzusválasz és konvolúció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64240" cy="0"/>
          </a:xfrm>
          <a:prstGeom prst="line">
            <a:avLst/>
          </a:prstGeom>
          <a:noFill/>
          <a:ln w="9525">
            <a:solidFill>
              <a:srgbClr val="CBD5E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73736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Impulzusválasz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214884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egységimpulzusra δ[k] adott válasz a rendszer impulzusválasza vagy súlyfüggvénye: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2743200"/>
            <a:ext cx="5486400" cy="777240"/>
          </a:xfrm>
          <a:prstGeom prst="rect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2743200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i="1" dirty="0">
                <a:solidFill>
                  <a:srgbClr val="FFFFFF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w[k] = T{ δ[k] }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548640" y="3657600"/>
            <a:ext cx="5486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impulzusválasz teljesen jellemzi az LTI-rendszert: tetszőleges gerjesztésre adott válasz a konvolúciós összeggel előállítható.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309360" y="173736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Diszkrét idejű konvolúció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309360" y="214884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s[k] gerjesztés eltolt egységimpulzusok lineáris kombinációja, így: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309360" y="2743200"/>
            <a:ext cx="5486400" cy="777240"/>
          </a:xfrm>
          <a:prstGeom prst="rect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09360" y="2743200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i="1" dirty="0">
                <a:solidFill>
                  <a:srgbClr val="FFFFFF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y[k] = Σᵢ s[i]·w[k − i]  =  s[k] ∗ w[k]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6309360" y="3657600"/>
            <a:ext cx="5486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Tulajdonságai:  kommutatív  •  asszociatív  •  disztributív</a:t>
            </a:r>
            <a:endParaRPr lang="en-US" sz="1200" dirty="0"/>
          </a:p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Kauzális rendszer + belépő gerjesztés esetén véges tagszámú.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48640" y="4983480"/>
            <a:ext cx="11064240" cy="132588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48640" y="4983480"/>
            <a:ext cx="73152" cy="13258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77240" y="5074920"/>
            <a:ext cx="10789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Kulcs-felismerés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77240" y="5440680"/>
            <a:ext cx="10789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LTI-rendszer tervezése = a w[k] impulzusválasz tervezése.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Minden szűrőtervezési módszer (ablakozás, frekvenciamintavételezés, Parks–McClellan, bilineáris transzformáció) végső soron a kívánt frekvenciaválaszhoz tartozó w[k] együtthatókat állítja elő.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48640" y="6537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  •  Államvizsga-tétel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338560" y="65379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BEVEZETÉS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Rendszeregyenlet - differenciaegyenlet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64240" cy="0"/>
          </a:xfrm>
          <a:prstGeom prst="line">
            <a:avLst/>
          </a:prstGeom>
          <a:noFill/>
          <a:ln w="9525">
            <a:solidFill>
              <a:srgbClr val="CBD5E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691640"/>
            <a:ext cx="11064240" cy="1371600"/>
          </a:xfrm>
          <a:prstGeom prst="rect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691640"/>
            <a:ext cx="110642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i="1" dirty="0">
                <a:solidFill>
                  <a:srgbClr val="FFFFFF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y[k] + Σᵢ₌₁ⁿ aᵢ · y[k−i]   =   Σᵢ₌₀ᵐ bᵢ · s[k−i]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548640" y="315468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n-edrendű, állandó együtthatós, lineáris differenciaegyenlet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48640" y="3657600"/>
            <a:ext cx="5349240" cy="182880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3657600"/>
            <a:ext cx="73152" cy="18288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1520" y="3749040"/>
            <a:ext cx="5120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 oldal:  visszacsatolás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31520" y="4114800"/>
            <a:ext cx="5120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9E0B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{ a₁, a₂, …, aₙ }  -  feedback együtthatók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31520" y="4526280"/>
            <a:ext cx="5120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 bármely aᵢ ≠ 0  →  rekurzív hálózat.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{aᵢ} szabja meg a karakterisztikus polinomot,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ezáltal a pólusokat és a stabilitást.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63640" y="3657600"/>
            <a:ext cx="5349240" cy="182880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263640" y="3657600"/>
            <a:ext cx="73152" cy="182880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46520" y="3749040"/>
            <a:ext cx="5120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Jobb oldal:  előrecsatolás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446520" y="4114800"/>
            <a:ext cx="5120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0891B2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{ b₀, b₁, …, bₘ }  -  feedforward együtthatók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446520" y="4526280"/>
            <a:ext cx="5120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{bᵢ} szabja meg a számláló-polinomot,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ezáltal a zérusokat.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 esetén csak ezek az együtthatók szerepelnek.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48640" y="576072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i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Hálózati realizáció:  késleltetők (D)  •  szorzók  •  összegzők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48640" y="6537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  •  Államvizsga-tétel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338560" y="65379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BEVEZETÉS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 és IIR rendszerek - alaposztályozás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64240" cy="0"/>
          </a:xfrm>
          <a:prstGeom prst="line">
            <a:avLst/>
          </a:prstGeom>
          <a:noFill/>
          <a:ln w="9525">
            <a:solidFill>
              <a:srgbClr val="CBD5E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691640"/>
            <a:ext cx="5440680" cy="4572000"/>
          </a:xfrm>
          <a:prstGeom prst="rect">
            <a:avLst/>
          </a:prstGeom>
          <a:solidFill>
            <a:srgbClr val="FFFFFF"/>
          </a:solidFill>
          <a:ln w="1524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691640"/>
            <a:ext cx="5440680" cy="77724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691640"/>
            <a:ext cx="5440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548640" y="2606040"/>
            <a:ext cx="5440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Finite Impulse Response - véges impulzusválasz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77240" y="3017520"/>
            <a:ext cx="507492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Impulzusválasz csak véges K+1 ütemig nem nulla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Rendszeregyenlet:  csak előrecsatolás (aᵢ = 0)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Hálózat:  transzverzális (nem rekurzív)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Mindig stabilis (minden pólus z = 0-ban)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Lineáris fázis egyszerűen elérhető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Adott specifikációhoz nagyobb fokszám szükséges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172200" y="1691640"/>
            <a:ext cx="5440680" cy="4572000"/>
          </a:xfrm>
          <a:prstGeom prst="rect">
            <a:avLst/>
          </a:prstGeom>
          <a:solidFill>
            <a:srgbClr val="FFFFFF"/>
          </a:solidFill>
          <a:ln w="1524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72200" y="1691640"/>
            <a:ext cx="5440680" cy="7772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172200" y="1691640"/>
            <a:ext cx="5440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IIR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6172200" y="2606040"/>
            <a:ext cx="5440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Infinite Impulse Response - végtelen impulzusválasz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00800" y="3017520"/>
            <a:ext cx="507492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Impulzusválasz végtelen tartójú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Rendszeregyenlet:  visszacsatolt (aᵢ ≠ 0)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Hálózat:  rekurzív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Stabilitás:  |pᵢ| &lt; 1 ellenőrizendő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Fázis nemlineáris (csak közelítőleg lineáris)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Kisebb fokszám, hatékonyabb realizáció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48640" y="6537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  •  Államvizsga-tétel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338560" y="65379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FREKVENCIATARTOMÁNY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Átviteli karakterisztika  W(eʲᶿ)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64240" cy="0"/>
          </a:xfrm>
          <a:prstGeom prst="line">
            <a:avLst/>
          </a:prstGeom>
          <a:noFill/>
          <a:ln w="9525">
            <a:solidFill>
              <a:srgbClr val="CBD5E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69164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Stabilis LTI-rendszer szinuszos gerjesztésre szinuszos állandósult választ ad ugyanazon ϑ normált körfrekvenciával: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2286000"/>
            <a:ext cx="5440680" cy="105156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286000"/>
            <a:ext cx="54406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0F2A47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s[k] = S·cos(ϑk + ρ)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i="1" dirty="0">
                <a:solidFill>
                  <a:srgbClr val="0F2A47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y[k] = Y·cos(ϑk + φ)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172200" y="2286000"/>
            <a:ext cx="5440680" cy="1051560"/>
          </a:xfrm>
          <a:prstGeom prst="rect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172200" y="2286000"/>
            <a:ext cx="54406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i="1" dirty="0">
                <a:solidFill>
                  <a:srgbClr val="FFFFFF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W(eʲᶿ)  =  Y / S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548640" y="352044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Rendszeregyenletből kifejezve  (DTFT):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48640" y="3931920"/>
            <a:ext cx="11064240" cy="91440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3931920"/>
            <a:ext cx="11064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1E293B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W(eʲᶿ)  =  ( b₀ + b₁ e⁻ʲᶿ + … + bₘ e⁻ʲᵐᶿ )  /  ( 1 + a₁ e⁻ʲᶿ + … + aₙ e⁻ʲⁿᶿ )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548640" y="5074920"/>
            <a:ext cx="260604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48640" y="5074920"/>
            <a:ext cx="73152" cy="12801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31520" y="5166360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Periodikus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31520" y="5532120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ϑ-ban 2π szerint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337560" y="5074920"/>
            <a:ext cx="260604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337560" y="5074920"/>
            <a:ext cx="73152" cy="12801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520440" y="5166360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DTFT-kapcsolat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520440" y="5532120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impulzusválasz Fourier-transzformáltja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126480" y="5074920"/>
            <a:ext cx="260604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126480" y="5074920"/>
            <a:ext cx="73152" cy="1280160"/>
          </a:xfrm>
          <a:prstGeom prst="rect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309360" y="5166360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Magnitudó &amp; fázis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309360" y="5532120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|W| és arg W = K(ϑ)·eʲᵠ⁽ᶿ⁾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8915400" y="5074920"/>
            <a:ext cx="260604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8915400" y="5074920"/>
            <a:ext cx="73152" cy="12801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098280" y="5166360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ϑ = ωTₛ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9098280" y="5532120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ϑ = π a Nyquist-frekvenciának felel meg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48640" y="6537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  •  Államvizsga-tétel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1338560" y="65379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10972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Z-TRANSZFORMÁCIÓ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77240" y="713232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Átviteli függvény  W(z)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64240" cy="0"/>
          </a:xfrm>
          <a:prstGeom prst="line">
            <a:avLst/>
          </a:prstGeom>
          <a:noFill/>
          <a:ln w="9525">
            <a:solidFill>
              <a:srgbClr val="CBD5E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6916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z-transzformáció (egyoldali):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2103120"/>
            <a:ext cx="5486400" cy="7772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103120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1E293B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S(z)  =  s[0] + s[1]·z⁻¹ + s[2]·z⁻² + …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30175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Eltolási tétel:   Z{ s[k − i] } = z⁻ⁱ · S(z)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263640" y="16916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Átviteli függvény: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263640" y="2103120"/>
            <a:ext cx="5349240" cy="1280160"/>
          </a:xfrm>
          <a:prstGeom prst="rect">
            <a:avLst/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63640" y="2103120"/>
            <a:ext cx="53492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W(z)  =  Y(z) / S(z)  =</a:t>
            </a:r>
            <a:endParaRPr lang="en-US" sz="1200" dirty="0"/>
          </a:p>
          <a:p>
            <a:pPr algn="ctr" indent="0" marL="0">
              <a:buNone/>
            </a:pPr>
            <a:endParaRPr lang="en-US" sz="12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( b₀ + b₁z⁻¹ + … + bₘz⁻ᵐ )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──────────────────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( 1 + a₁z⁻¹ + … + aₙz⁻ⁿ )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48640" y="365760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három leírás kapcsolata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1005840" y="4206240"/>
            <a:ext cx="2194560" cy="1097280"/>
          </a:xfrm>
          <a:prstGeom prst="roundRect">
            <a:avLst>
              <a:gd name="adj" fmla="val 8333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05840" y="4206240"/>
            <a:ext cx="2194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Rendszeregyenlet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(differenciaegyenlet)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120640" y="4206240"/>
            <a:ext cx="2194560" cy="1097280"/>
          </a:xfrm>
          <a:prstGeom prst="roundRect">
            <a:avLst>
              <a:gd name="adj" fmla="val 8333"/>
            </a:avLst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120640" y="4206240"/>
            <a:ext cx="2194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Impulzusválasz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w[k]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9235440" y="4206240"/>
            <a:ext cx="2194560" cy="1097280"/>
          </a:xfrm>
          <a:prstGeom prst="roundRect">
            <a:avLst>
              <a:gd name="adj" fmla="val 8333"/>
            </a:avLst>
          </a:prstGeom>
          <a:solidFill>
            <a:srgbClr val="0F2A47"/>
          </a:solidFill>
          <a:ln w="12700">
            <a:solidFill>
              <a:srgbClr val="0F2A4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235440" y="4206240"/>
            <a:ext cx="2194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Átviteli függvény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W(z)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200400" y="4709160"/>
            <a:ext cx="1920240" cy="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  <a:headEnd type="triangle"/>
            <a:tailEnd type="triangle"/>
          </a:ln>
        </p:spPr>
      </p:sp>
      <p:sp>
        <p:nvSpPr>
          <p:cNvPr id="21" name="Shape 19"/>
          <p:cNvSpPr/>
          <p:nvPr/>
        </p:nvSpPr>
        <p:spPr>
          <a:xfrm>
            <a:off x="7315200" y="4709160"/>
            <a:ext cx="1920240" cy="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  <a:headEnd type="triangle"/>
            <a:tailEnd type="triangle"/>
          </a:ln>
        </p:spPr>
      </p:sp>
      <p:sp>
        <p:nvSpPr>
          <p:cNvPr id="22" name="Text 20"/>
          <p:cNvSpPr/>
          <p:nvPr/>
        </p:nvSpPr>
        <p:spPr>
          <a:xfrm>
            <a:off x="3200400" y="438912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= δ[k]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7315200" y="438912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Z{·}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48640" y="5577840"/>
            <a:ext cx="11064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0891B2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z = eʲᶿ  →  W(eʲᶿ)   |   Z{·}⁻¹  →  rendszeregyenlet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48640" y="5989320"/>
            <a:ext cx="11064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három leírás ekvivalens - bármelyikből bármelyik származtatható.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48640" y="6537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szűrők  •  Államvizsga-tétel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11338560" y="65379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Digitális szűrők</dc:title>
  <dc:subject>PptxGenJS Presentation</dc:subject>
  <dc:creator>Aradi Attila</dc:creator>
  <cp:lastModifiedBy>Aradi Attila</cp:lastModifiedBy>
  <cp:revision>1</cp:revision>
  <dcterms:created xsi:type="dcterms:W3CDTF">2026-05-03T12:48:42Z</dcterms:created>
  <dcterms:modified xsi:type="dcterms:W3CDTF">2026-05-03T12:48:42Z</dcterms:modified>
</cp:coreProperties>
</file>